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9" r:id="rId14"/>
    <p:sldId id="280" r:id="rId1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FFFFFF">
              <a:alpha val="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FFFFFF">
              <a:alpha val="0"/>
            </a:srgb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102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ron Johnson" userId="f2984599683be090" providerId="LiveId" clId="{F8732E00-00C6-45EE-BB3E-7F3028BD208E}"/>
    <pc:docChg chg="delSld">
      <pc:chgData name="Darron Johnson" userId="f2984599683be090" providerId="LiveId" clId="{F8732E00-00C6-45EE-BB3E-7F3028BD208E}" dt="2024-02-13T16:09:18.479" v="1" actId="2696"/>
      <pc:docMkLst>
        <pc:docMk/>
      </pc:docMkLst>
      <pc:sldChg chg="del">
        <pc:chgData name="Darron Johnson" userId="f2984599683be090" providerId="LiveId" clId="{F8732E00-00C6-45EE-BB3E-7F3028BD208E}" dt="2024-02-13T16:09:11.743" v="0" actId="2696"/>
        <pc:sldMkLst>
          <pc:docMk/>
          <pc:sldMk cId="0" sldId="256"/>
        </pc:sldMkLst>
      </pc:sldChg>
      <pc:sldChg chg="del">
        <pc:chgData name="Darron Johnson" userId="f2984599683be090" providerId="LiveId" clId="{F8732E00-00C6-45EE-BB3E-7F3028BD208E}" dt="2024-02-13T16:09:18.479" v="1" actId="2696"/>
        <pc:sldMkLst>
          <pc:docMk/>
          <pc:sldMk cId="0" sldId="257"/>
        </pc:sldMkLst>
      </pc:sldChg>
    </pc:docChg>
  </pc:docChgLst>
  <pc:docChgLst>
    <pc:chgData name="Darron Johnson" userId="f2984599683be090" providerId="LiveId" clId="{5AFEEE04-93F0-43AF-9FC8-00B28AFBB62C}"/>
    <pc:docChg chg="delSld">
      <pc:chgData name="Darron Johnson" userId="f2984599683be090" providerId="LiveId" clId="{5AFEEE04-93F0-43AF-9FC8-00B28AFBB62C}" dt="2024-02-12T17:48:52.834" v="8" actId="2696"/>
      <pc:docMkLst>
        <pc:docMk/>
      </pc:docMkLst>
      <pc:sldChg chg="del">
        <pc:chgData name="Darron Johnson" userId="f2984599683be090" providerId="LiveId" clId="{5AFEEE04-93F0-43AF-9FC8-00B28AFBB62C}" dt="2024-02-12T17:48:14.901" v="2" actId="2696"/>
        <pc:sldMkLst>
          <pc:docMk/>
          <pc:sldMk cId="0" sldId="270"/>
        </pc:sldMkLst>
      </pc:sldChg>
      <pc:sldChg chg="del">
        <pc:chgData name="Darron Johnson" userId="f2984599683be090" providerId="LiveId" clId="{5AFEEE04-93F0-43AF-9FC8-00B28AFBB62C}" dt="2024-02-12T17:48:07.169" v="0" actId="2696"/>
        <pc:sldMkLst>
          <pc:docMk/>
          <pc:sldMk cId="0" sldId="271"/>
        </pc:sldMkLst>
      </pc:sldChg>
      <pc:sldChg chg="del">
        <pc:chgData name="Darron Johnson" userId="f2984599683be090" providerId="LiveId" clId="{5AFEEE04-93F0-43AF-9FC8-00B28AFBB62C}" dt="2024-02-12T17:48:10.893" v="1" actId="2696"/>
        <pc:sldMkLst>
          <pc:docMk/>
          <pc:sldMk cId="0" sldId="272"/>
        </pc:sldMkLst>
      </pc:sldChg>
      <pc:sldChg chg="del">
        <pc:chgData name="Darron Johnson" userId="f2984599683be090" providerId="LiveId" clId="{5AFEEE04-93F0-43AF-9FC8-00B28AFBB62C}" dt="2024-02-12T17:48:20.026" v="3" actId="2696"/>
        <pc:sldMkLst>
          <pc:docMk/>
          <pc:sldMk cId="0" sldId="273"/>
        </pc:sldMkLst>
      </pc:sldChg>
      <pc:sldChg chg="del">
        <pc:chgData name="Darron Johnson" userId="f2984599683be090" providerId="LiveId" clId="{5AFEEE04-93F0-43AF-9FC8-00B28AFBB62C}" dt="2024-02-12T17:48:25.654" v="4" actId="2696"/>
        <pc:sldMkLst>
          <pc:docMk/>
          <pc:sldMk cId="0" sldId="274"/>
        </pc:sldMkLst>
      </pc:sldChg>
      <pc:sldChg chg="del">
        <pc:chgData name="Darron Johnson" userId="f2984599683be090" providerId="LiveId" clId="{5AFEEE04-93F0-43AF-9FC8-00B28AFBB62C}" dt="2024-02-12T17:48:31.864" v="5" actId="2696"/>
        <pc:sldMkLst>
          <pc:docMk/>
          <pc:sldMk cId="0" sldId="275"/>
        </pc:sldMkLst>
      </pc:sldChg>
      <pc:sldChg chg="del">
        <pc:chgData name="Darron Johnson" userId="f2984599683be090" providerId="LiveId" clId="{5AFEEE04-93F0-43AF-9FC8-00B28AFBB62C}" dt="2024-02-12T17:48:35.530" v="6" actId="2696"/>
        <pc:sldMkLst>
          <pc:docMk/>
          <pc:sldMk cId="0" sldId="276"/>
        </pc:sldMkLst>
      </pc:sldChg>
      <pc:sldChg chg="del">
        <pc:chgData name="Darron Johnson" userId="f2984599683be090" providerId="LiveId" clId="{5AFEEE04-93F0-43AF-9FC8-00B28AFBB62C}" dt="2024-02-12T17:48:40.522" v="7" actId="2696"/>
        <pc:sldMkLst>
          <pc:docMk/>
          <pc:sldMk cId="0" sldId="277"/>
        </pc:sldMkLst>
      </pc:sldChg>
      <pc:sldChg chg="del">
        <pc:chgData name="Darron Johnson" userId="f2984599683be090" providerId="LiveId" clId="{5AFEEE04-93F0-43AF-9FC8-00B28AFBB62C}" dt="2024-02-12T17:48:52.834" v="8" actId="2696"/>
        <pc:sldMkLst>
          <pc:docMk/>
          <pc:sldMk cId="0" sldId="27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" name="Shape 11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1" name="Shape 14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Key take</a:t>
            </a:r>
          </a:p>
        </p:txBody>
      </p:sp>
    </p:spTree>
    <p:extLst>
      <p:ext uri="{BB962C8B-B14F-4D97-AF65-F5344CB8AC3E}">
        <p14:creationId xmlns:p14="http://schemas.microsoft.com/office/powerpoint/2010/main" val="18036796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69" name="Shape 26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Key take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83" name="Shape 38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Key take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1" name="Shape 16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Key take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Key take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3" name="Shape 19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Key take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4" name="Shape 20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Key take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6" name="Shape 21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Key take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8" name="Shape 22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Key take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7" name="Shape 23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Key take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59" name="Shape 25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Key take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406400" indent="-355600" algn="ctr">
              <a:buClrTx/>
              <a:buSzTx/>
              <a:buFontTx/>
              <a:buNone/>
              <a:defRPr sz="2400"/>
            </a:lvl1pPr>
            <a:lvl2pPr marL="406400" indent="127000" algn="ctr">
              <a:buClrTx/>
              <a:buSzTx/>
              <a:buFontTx/>
              <a:buNone/>
              <a:defRPr sz="2400"/>
            </a:lvl2pPr>
            <a:lvl3pPr marL="406400" indent="609600" algn="ctr">
              <a:buClrTx/>
              <a:buSzTx/>
              <a:buFontTx/>
              <a:buNone/>
              <a:defRPr sz="2400"/>
            </a:lvl3pPr>
            <a:lvl4pPr marL="406400" indent="1079500" algn="ctr">
              <a:buClrTx/>
              <a:buSzTx/>
              <a:buFontTx/>
              <a:buNone/>
              <a:defRPr sz="2400"/>
            </a:lvl4pPr>
            <a:lvl5pPr marL="406400" indent="1536700" algn="ctr">
              <a:buClrTx/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6" name="Body Level One…"/>
          <p:cNvSpPr txBox="1">
            <a:spLocks noGrp="1"/>
          </p:cNvSpPr>
          <p:nvPr>
            <p:ph type="body" idx="1"/>
          </p:nvPr>
        </p:nvSpPr>
        <p:spPr>
          <a:xfrm rot="5400000">
            <a:off x="3920330" y="-1256506"/>
            <a:ext cx="4351339" cy="10515601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itle Text"/>
          <p:cNvSpPr txBox="1">
            <a:spLocks noGrp="1"/>
          </p:cNvSpPr>
          <p:nvPr>
            <p:ph type="title"/>
          </p:nvPr>
        </p:nvSpPr>
        <p:spPr>
          <a:xfrm rot="5400000">
            <a:off x="7133431" y="1956593"/>
            <a:ext cx="5811839" cy="26289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5" name="Body Level One…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7"/>
            <a:ext cx="5811838" cy="7734301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228600" indent="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228600" indent="45720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228600" indent="91440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228600" indent="137160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228600" indent="182880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Google Shape;36;p28"/>
          <p:cNvSpPr txBox="1">
            <a:spLocks noGrp="1"/>
          </p:cNvSpPr>
          <p:nvPr>
            <p:ph type="body" sz="half" idx="2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228600" indent="0">
              <a:buClrTx/>
              <a:buSzTx/>
              <a:buFontTx/>
              <a:buNone/>
              <a:defRPr sz="2400"/>
            </a:lvl1pPr>
            <a:lvl2pPr marL="228600" indent="457200">
              <a:buClrTx/>
              <a:buSzTx/>
              <a:buFontTx/>
              <a:buNone/>
              <a:defRPr sz="2400"/>
            </a:lvl2pPr>
            <a:lvl3pPr marL="228600" indent="914400">
              <a:buClrTx/>
              <a:buSzTx/>
              <a:buFontTx/>
              <a:buNone/>
              <a:defRPr sz="2400"/>
            </a:lvl3pPr>
            <a:lvl4pPr marL="228600" indent="1371600">
              <a:buClrTx/>
              <a:buSzTx/>
              <a:buFontTx/>
              <a:buNone/>
              <a:defRPr sz="2400"/>
            </a:lvl4pPr>
            <a:lvl5pPr marL="228600" indent="1828800">
              <a:buClrTx/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0" name="Google Shape;43;p29"/>
          <p:cNvSpPr txBox="1">
            <a:spLocks noGrp="1"/>
          </p:cNvSpPr>
          <p:nvPr>
            <p:ph type="body" sz="half" idx="21"/>
          </p:nvPr>
        </p:nvSpPr>
        <p:spPr>
          <a:xfrm>
            <a:off x="839787" y="2505075"/>
            <a:ext cx="5157788" cy="36845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1" name="Google Shape;44;p29"/>
          <p:cNvSpPr txBox="1">
            <a:spLocks noGrp="1"/>
          </p:cNvSpPr>
          <p:nvPr>
            <p:ph type="body" sz="quarter" idx="22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228600" indent="0">
              <a:buClrTx/>
              <a:buSzTx/>
              <a:buFontTx/>
              <a:buNone/>
              <a:defRPr sz="2400"/>
            </a:pPr>
            <a:endParaRPr/>
          </a:p>
        </p:txBody>
      </p:sp>
      <p:sp>
        <p:nvSpPr>
          <p:cNvPr id="52" name="Google Shape;45;p29"/>
          <p:cNvSpPr txBox="1">
            <a:spLocks noGrp="1"/>
          </p:cNvSpPr>
          <p:nvPr>
            <p:ph type="body" sz="half" idx="23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 indent="-431800">
              <a:buSzPts val="3200"/>
              <a:defRPr sz="3200"/>
            </a:lvl1pPr>
            <a:lvl2pPr marL="972457" indent="-464457">
              <a:buSzPts val="3200"/>
              <a:defRPr sz="3200"/>
            </a:lvl2pPr>
            <a:lvl3pPr marL="1498600" indent="-508000">
              <a:buSzPts val="3200"/>
              <a:defRPr sz="3200"/>
            </a:lvl3pPr>
            <a:lvl4pPr marL="2042160" indent="-568960">
              <a:buSzPts val="3200"/>
              <a:defRPr sz="3200"/>
            </a:lvl4pPr>
            <a:lvl5pPr marL="2499360" indent="-568960">
              <a:buSzPts val="3200"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" name="Google Shape;61;p32"/>
          <p:cNvSpPr txBox="1"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228600" indent="0">
              <a:buClrTx/>
              <a:buSzTx/>
              <a:buFontTx/>
              <a:buNone/>
              <a:defRPr sz="1600"/>
            </a:pPr>
            <a:endParaRPr/>
          </a:p>
        </p:txBody>
      </p:sp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6" name="Google Shape;67;p33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228600" indent="0">
              <a:buClrTx/>
              <a:buSzTx/>
              <a:buFontTx/>
              <a:buNone/>
              <a:defRPr sz="1600"/>
            </a:lvl1pPr>
            <a:lvl2pPr marL="228600" indent="457200">
              <a:buClrTx/>
              <a:buSzTx/>
              <a:buFontTx/>
              <a:buNone/>
              <a:defRPr sz="1600"/>
            </a:lvl2pPr>
            <a:lvl3pPr marL="228600" indent="914400">
              <a:buClrTx/>
              <a:buSzTx/>
              <a:buFontTx/>
              <a:buNone/>
              <a:defRPr sz="1600"/>
            </a:lvl3pPr>
            <a:lvl4pPr marL="228600" indent="1371600">
              <a:buClrTx/>
              <a:buSzTx/>
              <a:buFontTx/>
              <a:buNone/>
              <a:defRPr sz="1600"/>
            </a:lvl4pPr>
            <a:lvl5pPr marL="228600" indent="1828800">
              <a:buClrTx/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216" y="6414780"/>
            <a:ext cx="258585" cy="248265"/>
          </a:xfrm>
          <a:prstGeom prst="rect">
            <a:avLst/>
          </a:prstGeom>
          <a:ln w="12700">
            <a:miter lim="400000"/>
          </a:ln>
        </p:spPr>
        <p:txBody>
          <a:bodyPr wrap="none" lIns="45699" tIns="45699" rIns="45699" bIns="45699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4572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971550" marR="0" indent="-40005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508760" marR="0" indent="-48006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2019300" marR="0" indent="-533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476500" marR="0" indent="-533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933700" marR="0" indent="-533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390900" marR="0" indent="-533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848100" marR="0" indent="-533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305300" marR="0" indent="-533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ts val="28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88;p1"/>
          <p:cNvSpPr/>
          <p:nvPr/>
        </p:nvSpPr>
        <p:spPr>
          <a:xfrm>
            <a:off x="-1" y="0"/>
            <a:ext cx="12188954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6" name="Google Shape;89;p1"/>
          <p:cNvSpPr/>
          <p:nvPr/>
        </p:nvSpPr>
        <p:spPr>
          <a:xfrm flipH="1">
            <a:off x="842688" y="1766811"/>
            <a:ext cx="822494" cy="42326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7765"/>
                </a:moveTo>
                <a:lnTo>
                  <a:pt x="0" y="21600"/>
                </a:lnTo>
                <a:lnTo>
                  <a:pt x="0" y="3842"/>
                </a:lnTo>
                <a:lnTo>
                  <a:pt x="21600" y="0"/>
                </a:lnTo>
                <a:lnTo>
                  <a:pt x="21600" y="17765"/>
                </a:lnTo>
                <a:close/>
              </a:path>
            </a:pathLst>
          </a:custGeom>
          <a:solidFill>
            <a:srgbClr val="1F3864"/>
          </a:solidFill>
          <a:ln w="12700">
            <a:miter lim="400000"/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7" name="Google Shape;90;p1"/>
          <p:cNvSpPr/>
          <p:nvPr/>
        </p:nvSpPr>
        <p:spPr>
          <a:xfrm flipH="1">
            <a:off x="842688" y="1423779"/>
            <a:ext cx="687755" cy="38202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19835"/>
                </a:lnTo>
                <a:lnTo>
                  <a:pt x="0" y="0"/>
                </a:lnTo>
                <a:lnTo>
                  <a:pt x="21600" y="1765"/>
                </a:lnTo>
                <a:lnTo>
                  <a:pt x="21600" y="21600"/>
                </a:lnTo>
                <a:close/>
              </a:path>
            </a:pathLst>
          </a:custGeom>
          <a:solidFill>
            <a:srgbClr val="2F5496"/>
          </a:solidFill>
          <a:ln w="12700">
            <a:miter lim="400000"/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8" name="Google Shape;91;p1"/>
          <p:cNvSpPr/>
          <p:nvPr/>
        </p:nvSpPr>
        <p:spPr>
          <a:xfrm flipH="1">
            <a:off x="1183242" y="1239381"/>
            <a:ext cx="347201" cy="36997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0574"/>
                </a:moveTo>
                <a:lnTo>
                  <a:pt x="0" y="21600"/>
                </a:lnTo>
                <a:lnTo>
                  <a:pt x="0" y="1017"/>
                </a:lnTo>
                <a:lnTo>
                  <a:pt x="21600" y="0"/>
                </a:lnTo>
                <a:lnTo>
                  <a:pt x="21600" y="20574"/>
                </a:lnTo>
                <a:close/>
              </a:path>
            </a:pathLst>
          </a:custGeom>
          <a:solidFill>
            <a:srgbClr val="1F3864"/>
          </a:solidFill>
          <a:ln w="12700">
            <a:miter lim="400000"/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9" name="Google Shape;92;p1"/>
          <p:cNvSpPr/>
          <p:nvPr/>
        </p:nvSpPr>
        <p:spPr>
          <a:xfrm flipH="1">
            <a:off x="1183242" y="1230651"/>
            <a:ext cx="10208659" cy="353107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0" name="Google Shape;93;p1"/>
          <p:cNvSpPr txBox="1">
            <a:spLocks noGrp="1"/>
          </p:cNvSpPr>
          <p:nvPr>
            <p:ph type="ctrTitle"/>
          </p:nvPr>
        </p:nvSpPr>
        <p:spPr>
          <a:xfrm>
            <a:off x="1665180" y="1862319"/>
            <a:ext cx="9236028" cy="2453829"/>
          </a:xfrm>
          <a:prstGeom prst="rect">
            <a:avLst/>
          </a:prstGeom>
        </p:spPr>
        <p:txBody>
          <a:bodyPr/>
          <a:lstStyle/>
          <a:p>
            <a:pPr algn="l">
              <a:defRPr sz="6600">
                <a:solidFill>
                  <a:srgbClr val="FFFFFF"/>
                </a:solidFill>
              </a:defRPr>
            </a:pPr>
            <a:r>
              <a:t>Calvary Baptist Church</a:t>
            </a:r>
            <a:br/>
            <a:r>
              <a:t>2024 Church Conference</a:t>
            </a:r>
            <a:br/>
            <a:r>
              <a:rPr sz="3100"/>
              <a:t>January 20, 2024</a:t>
            </a:r>
          </a:p>
        </p:txBody>
      </p:sp>
      <p:sp>
        <p:nvSpPr>
          <p:cNvPr id="131" name="Google Shape;94;p1"/>
          <p:cNvSpPr txBox="1">
            <a:spLocks noGrp="1"/>
          </p:cNvSpPr>
          <p:nvPr>
            <p:ph type="subTitle" sz="quarter" idx="1"/>
          </p:nvPr>
        </p:nvSpPr>
        <p:spPr>
          <a:xfrm>
            <a:off x="1708991" y="5027617"/>
            <a:ext cx="9640321" cy="1694834"/>
          </a:xfrm>
          <a:prstGeom prst="rect">
            <a:avLst/>
          </a:prstGeom>
        </p:spPr>
        <p:txBody>
          <a:bodyPr/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defRPr sz="2000"/>
            </a:pPr>
            <a:r>
              <a:t>Calvary Baptist Church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defRPr sz="2000"/>
            </a:pPr>
            <a:r>
              <a:t>3911 Garrison Boulevard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defRPr sz="2000"/>
            </a:pPr>
            <a:r>
              <a:t>Baltimore, MD 21215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defRPr sz="2000"/>
            </a:pPr>
            <a:r>
              <a:t>Dr. Stephen J. Russell Jr., Pastor</a:t>
            </a:r>
          </a:p>
        </p:txBody>
      </p:sp>
      <p:pic>
        <p:nvPicPr>
          <p:cNvPr id="132" name="Google Shape;95;p1" descr="Google Shape;95;p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581" y="135548"/>
            <a:ext cx="1555832" cy="48262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393336105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44;p10"/>
          <p:cNvSpPr txBox="1"/>
          <p:nvPr/>
        </p:nvSpPr>
        <p:spPr>
          <a:xfrm>
            <a:off x="4084325" y="6414780"/>
            <a:ext cx="4023351" cy="2482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spAutoFit/>
          </a:bodyPr>
          <a:lstStyle>
            <a:lvl1pPr algn="ct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Calvary Baptist Church - Dr. Stephen J. Russell, Jr., Pastor</a:t>
            </a:r>
          </a:p>
        </p:txBody>
      </p:sp>
      <p:sp>
        <p:nvSpPr>
          <p:cNvPr id="231" name="Google Shape;241;p10"/>
          <p:cNvSpPr/>
          <p:nvPr/>
        </p:nvSpPr>
        <p:spPr>
          <a:xfrm>
            <a:off x="838199" y="802727"/>
            <a:ext cx="10378442" cy="53839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31538F"/>
            </a:solidFill>
            <a:miter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32" name="Google Shape;242;p10"/>
          <p:cNvSpPr txBox="1"/>
          <p:nvPr/>
        </p:nvSpPr>
        <p:spPr>
          <a:xfrm>
            <a:off x="4319460" y="725518"/>
            <a:ext cx="4419592" cy="7107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Capital Improvements</a:t>
            </a:r>
          </a:p>
        </p:txBody>
      </p:sp>
      <p:pic>
        <p:nvPicPr>
          <p:cNvPr id="233" name="Google Shape;243;p10" descr="Google Shape;243;p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581" y="208700"/>
            <a:ext cx="1149155" cy="421665"/>
          </a:xfrm>
          <a:prstGeom prst="rect">
            <a:avLst/>
          </a:prstGeom>
          <a:ln w="12700">
            <a:miter lim="400000"/>
          </a:ln>
        </p:spPr>
      </p:pic>
      <p:sp>
        <p:nvSpPr>
          <p:cNvPr id="234" name="Google Shape;245;p10"/>
          <p:cNvSpPr txBox="1">
            <a:spLocks noGrp="1"/>
          </p:cNvSpPr>
          <p:nvPr>
            <p:ph type="sldNum" sz="quarter" idx="2"/>
          </p:nvPr>
        </p:nvSpPr>
        <p:spPr>
          <a:xfrm>
            <a:off x="11095216" y="6414780"/>
            <a:ext cx="258584" cy="24826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  <p:sp>
        <p:nvSpPr>
          <p:cNvPr id="235" name="Google Shape;246;p10"/>
          <p:cNvSpPr txBox="1"/>
          <p:nvPr/>
        </p:nvSpPr>
        <p:spPr>
          <a:xfrm>
            <a:off x="1031893" y="1513480"/>
            <a:ext cx="10286991" cy="4546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/>
          <a:p>
            <a:pPr>
              <a:lnSpc>
                <a:spcPct val="107000"/>
              </a:lnSpc>
              <a:defRPr sz="19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Capital Improvements:</a:t>
            </a:r>
            <a:endParaRPr>
              <a:latin typeface="+mn-lt"/>
              <a:ea typeface="+mn-ea"/>
              <a:cs typeface="+mn-cs"/>
              <a:sym typeface="Arial"/>
            </a:endParaRPr>
          </a:p>
          <a:p>
            <a:pPr marL="342899" indent="-342899">
              <a:lnSpc>
                <a:spcPct val="107000"/>
              </a:lnSpc>
              <a:spcBef>
                <a:spcPts val="800"/>
              </a:spcBef>
              <a:buClr>
                <a:srgbClr val="000000"/>
              </a:buClr>
              <a:buSzPts val="1900"/>
              <a:buAutoNum type="arabicPeriod"/>
              <a:defRPr sz="1900"/>
            </a:pPr>
            <a:r>
              <a:t>Replaced (17) windows in the community building. </a:t>
            </a:r>
          </a:p>
          <a:p>
            <a:pPr marL="342899" indent="-342899">
              <a:lnSpc>
                <a:spcPct val="107000"/>
              </a:lnSpc>
              <a:buClr>
                <a:srgbClr val="000000"/>
              </a:buClr>
              <a:buSzPts val="1900"/>
              <a:buAutoNum type="arabicPeriod"/>
              <a:defRPr sz="1900"/>
            </a:pPr>
            <a:r>
              <a:t>Painted the men’s bathroom and hall in community area.</a:t>
            </a:r>
          </a:p>
          <a:p>
            <a:pPr marL="342899" indent="-342899">
              <a:lnSpc>
                <a:spcPct val="107000"/>
              </a:lnSpc>
              <a:buClr>
                <a:srgbClr val="000000"/>
              </a:buClr>
              <a:buSzPts val="1900"/>
              <a:buAutoNum type="arabicPeriod"/>
              <a:defRPr sz="1900"/>
            </a:pPr>
            <a:r>
              <a:t>Purchased (3) air conditioners for the classrooms.</a:t>
            </a:r>
          </a:p>
          <a:p>
            <a:pPr marL="342899" indent="-342899">
              <a:lnSpc>
                <a:spcPct val="107000"/>
              </a:lnSpc>
              <a:buClr>
                <a:srgbClr val="000000"/>
              </a:buClr>
              <a:buSzPts val="1900"/>
              <a:buAutoNum type="arabicPeriod"/>
              <a:defRPr sz="1900"/>
            </a:pPr>
            <a:r>
              <a:t>Installed (5) Security grates for air conditioners in classrooms, Admin office, and Pastor’s office.</a:t>
            </a:r>
          </a:p>
          <a:p>
            <a:pPr marL="342899" indent="-342899">
              <a:lnSpc>
                <a:spcPct val="107000"/>
              </a:lnSpc>
              <a:buClr>
                <a:srgbClr val="000000"/>
              </a:buClr>
              <a:buSzPts val="1900"/>
              <a:buAutoNum type="arabicPeriod"/>
              <a:defRPr sz="1900"/>
            </a:pPr>
            <a:r>
              <a:t>Upgraded and installed Fellowship Hall media (TV and surround-sound) and repaired the electrical systems.</a:t>
            </a:r>
          </a:p>
          <a:p>
            <a:pPr marL="342899" indent="-342899">
              <a:lnSpc>
                <a:spcPct val="107000"/>
              </a:lnSpc>
              <a:buClr>
                <a:srgbClr val="000000"/>
              </a:buClr>
              <a:buSzPts val="1900"/>
              <a:buAutoNum type="arabicPeriod"/>
              <a:defRPr sz="1900"/>
            </a:pPr>
            <a:r>
              <a:t>Installed a new fence between the church and white house and new fence around the back of the church.</a:t>
            </a:r>
          </a:p>
          <a:p>
            <a:pPr>
              <a:lnSpc>
                <a:spcPct val="107000"/>
              </a:lnSpc>
              <a:spcBef>
                <a:spcPts val="800"/>
              </a:spcBef>
              <a:defRPr sz="1900"/>
            </a:pPr>
            <a:r>
              <a:t> </a:t>
            </a:r>
            <a:r>
              <a:rPr b="1"/>
              <a:t>Repairs and Inspection/Recertifications:</a:t>
            </a:r>
          </a:p>
          <a:p>
            <a:pPr marL="342899" indent="-342899">
              <a:lnSpc>
                <a:spcPct val="107000"/>
              </a:lnSpc>
              <a:spcBef>
                <a:spcPts val="800"/>
              </a:spcBef>
              <a:buClr>
                <a:srgbClr val="000000"/>
              </a:buClr>
              <a:buSzPts val="1900"/>
              <a:buAutoNum type="arabicPeriod"/>
              <a:defRPr sz="1900"/>
            </a:pPr>
            <a:r>
              <a:t>Made necessary repairs to the chair lift and completed the inspection for the year.</a:t>
            </a:r>
          </a:p>
          <a:p>
            <a:pPr marL="342899" indent="-342899">
              <a:lnSpc>
                <a:spcPct val="107000"/>
              </a:lnSpc>
              <a:buClr>
                <a:srgbClr val="000000"/>
              </a:buClr>
              <a:buSzPts val="1900"/>
              <a:buAutoNum type="arabicPeriod"/>
              <a:defRPr sz="1900"/>
            </a:pPr>
            <a:r>
              <a:t>Completed sanitizing the kitchen and passed the inspection for the year.</a:t>
            </a:r>
          </a:p>
          <a:p>
            <a:pPr marL="342899" indent="-342899">
              <a:lnSpc>
                <a:spcPct val="107000"/>
              </a:lnSpc>
              <a:buClr>
                <a:srgbClr val="000000"/>
              </a:buClr>
              <a:buSzPts val="1900"/>
              <a:buAutoNum type="arabicPeriod"/>
              <a:defRPr sz="1900"/>
            </a:pPr>
            <a:r>
              <a:t>Completed the fire and safety inspection for the year.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59;p11"/>
          <p:cNvSpPr txBox="1"/>
          <p:nvPr/>
        </p:nvSpPr>
        <p:spPr>
          <a:xfrm>
            <a:off x="4084325" y="6414780"/>
            <a:ext cx="4023351" cy="2482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spAutoFit/>
          </a:bodyPr>
          <a:lstStyle>
            <a:lvl1pPr algn="ct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Calvary Baptist Church - Dr. Stephen J. Russell, Jr., Pastor</a:t>
            </a:r>
          </a:p>
        </p:txBody>
      </p:sp>
      <p:sp>
        <p:nvSpPr>
          <p:cNvPr id="240" name="Google Shape;255;p11"/>
          <p:cNvSpPr/>
          <p:nvPr/>
        </p:nvSpPr>
        <p:spPr>
          <a:xfrm>
            <a:off x="742158" y="793626"/>
            <a:ext cx="10378442" cy="538395"/>
          </a:xfrm>
          <a:prstGeom prst="rect">
            <a:avLst/>
          </a:prstGeom>
          <a:solidFill>
            <a:schemeClr val="accent1"/>
          </a:solidFill>
          <a:ln w="12700">
            <a:solidFill>
              <a:srgbClr val="31538F"/>
            </a:solidFill>
            <a:miter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41" name="Google Shape;256;p11"/>
          <p:cNvSpPr txBox="1"/>
          <p:nvPr/>
        </p:nvSpPr>
        <p:spPr>
          <a:xfrm>
            <a:off x="4599688" y="678433"/>
            <a:ext cx="3507988" cy="7107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Goals for 2024</a:t>
            </a:r>
          </a:p>
        </p:txBody>
      </p:sp>
      <p:pic>
        <p:nvPicPr>
          <p:cNvPr id="242" name="Google Shape;257;p11" descr="Google Shape;257;p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581" y="208700"/>
            <a:ext cx="1149155" cy="421665"/>
          </a:xfrm>
          <a:prstGeom prst="rect">
            <a:avLst/>
          </a:prstGeom>
          <a:ln w="12700">
            <a:miter lim="400000"/>
          </a:ln>
        </p:spPr>
      </p:pic>
      <p:sp>
        <p:nvSpPr>
          <p:cNvPr id="243" name="Google Shape;258;p11"/>
          <p:cNvSpPr txBox="1">
            <a:spLocks noGrp="1"/>
          </p:cNvSpPr>
          <p:nvPr>
            <p:ph type="body" sz="quarter" idx="1"/>
          </p:nvPr>
        </p:nvSpPr>
        <p:spPr>
          <a:xfrm>
            <a:off x="838199" y="1574341"/>
            <a:ext cx="10723882" cy="109321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</a:lvl1pPr>
          </a:lstStyle>
          <a:p>
            <a:r>
              <a:t>In 2024, we will continue to build and expand on the plans we started in 2023 to:</a:t>
            </a:r>
          </a:p>
        </p:txBody>
      </p:sp>
      <p:sp>
        <p:nvSpPr>
          <p:cNvPr id="244" name="Google Shape;260;p11"/>
          <p:cNvSpPr txBox="1">
            <a:spLocks noGrp="1"/>
          </p:cNvSpPr>
          <p:nvPr>
            <p:ph type="sldNum" sz="quarter" idx="2"/>
          </p:nvPr>
        </p:nvSpPr>
        <p:spPr>
          <a:xfrm>
            <a:off x="11095216" y="6414780"/>
            <a:ext cx="258584" cy="24826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  <p:pic>
        <p:nvPicPr>
          <p:cNvPr id="245" name="Google Shape;261;p11" descr="Google Shape;261;p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4822" y="3877671"/>
            <a:ext cx="1056140" cy="94918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55" name="Google Shape;262;p11"/>
          <p:cNvGrpSpPr/>
          <p:nvPr/>
        </p:nvGrpSpPr>
        <p:grpSpPr>
          <a:xfrm>
            <a:off x="1316735" y="2644521"/>
            <a:ext cx="5867401" cy="3415486"/>
            <a:chOff x="0" y="0"/>
            <a:chExt cx="5867399" cy="3415485"/>
          </a:xfrm>
        </p:grpSpPr>
        <p:sp>
          <p:nvSpPr>
            <p:cNvPr id="246" name="Google Shape;263;p11"/>
            <p:cNvSpPr/>
            <p:nvPr/>
          </p:nvSpPr>
          <p:spPr>
            <a:xfrm>
              <a:off x="-1" y="-1"/>
              <a:ext cx="5867401" cy="975854"/>
            </a:xfrm>
            <a:prstGeom prst="roundRect">
              <a:avLst>
                <a:gd name="adj" fmla="val 10000"/>
              </a:avLst>
            </a:prstGeom>
            <a:solidFill>
              <a:srgbClr val="CCD3E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247" name="Google Shape;264;p11"/>
            <p:cNvSpPr/>
            <p:nvPr/>
          </p:nvSpPr>
          <p:spPr>
            <a:xfrm>
              <a:off x="295194" y="219565"/>
              <a:ext cx="536720" cy="536720"/>
            </a:xfrm>
            <a:prstGeom prst="rect">
              <a:avLst/>
            </a:prstGeom>
            <a:blipFill rotWithShape="1">
              <a:blip r:embed="rId5"/>
              <a:srcRect/>
              <a:stretch>
                <a:fillRect/>
              </a:stretch>
            </a:blip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248" name="Google Shape;266;p11"/>
            <p:cNvSpPr txBox="1"/>
            <p:nvPr/>
          </p:nvSpPr>
          <p:spPr>
            <a:xfrm>
              <a:off x="1127109" y="222838"/>
              <a:ext cx="4740290" cy="5301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03274" tIns="103274" rIns="103274" bIns="103274" numCol="1" anchor="ctr">
              <a:spAutoFit/>
            </a:bodyPr>
            <a:lstStyle>
              <a:lvl1pPr>
                <a:defRPr sz="25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r>
                <a:t>Engage our people</a:t>
              </a:r>
            </a:p>
          </p:txBody>
        </p:sp>
        <p:sp>
          <p:nvSpPr>
            <p:cNvPr id="249" name="Google Shape;267;p11"/>
            <p:cNvSpPr/>
            <p:nvPr/>
          </p:nvSpPr>
          <p:spPr>
            <a:xfrm>
              <a:off x="-1" y="1219815"/>
              <a:ext cx="5867401" cy="975854"/>
            </a:xfrm>
            <a:prstGeom prst="roundRect">
              <a:avLst>
                <a:gd name="adj" fmla="val 10000"/>
              </a:avLst>
            </a:prstGeom>
            <a:solidFill>
              <a:srgbClr val="CCD3E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250" name="Google Shape;268;p11"/>
            <p:cNvSpPr/>
            <p:nvPr/>
          </p:nvSpPr>
          <p:spPr>
            <a:xfrm>
              <a:off x="295194" y="1439382"/>
              <a:ext cx="536720" cy="536720"/>
            </a:xfrm>
            <a:prstGeom prst="rect">
              <a:avLst/>
            </a:prstGeom>
            <a:blipFill rotWithShape="1">
              <a:blip r:embed="rId6"/>
              <a:srcRect/>
              <a:stretch>
                <a:fillRect/>
              </a:stretch>
            </a:blip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251" name="Google Shape;270;p11"/>
            <p:cNvSpPr txBox="1"/>
            <p:nvPr/>
          </p:nvSpPr>
          <p:spPr>
            <a:xfrm>
              <a:off x="1127109" y="1442654"/>
              <a:ext cx="4740290" cy="5301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03274" tIns="103274" rIns="103274" bIns="103274" numCol="1" anchor="ctr">
              <a:spAutoFit/>
            </a:bodyPr>
            <a:lstStyle>
              <a:lvl1pPr>
                <a:defRPr sz="25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r>
                <a:t>To grow our membership</a:t>
              </a:r>
            </a:p>
          </p:txBody>
        </p:sp>
        <p:sp>
          <p:nvSpPr>
            <p:cNvPr id="252" name="Google Shape;271;p11"/>
            <p:cNvSpPr/>
            <p:nvPr/>
          </p:nvSpPr>
          <p:spPr>
            <a:xfrm>
              <a:off x="-1" y="2439631"/>
              <a:ext cx="5867401" cy="975854"/>
            </a:xfrm>
            <a:prstGeom prst="roundRect">
              <a:avLst>
                <a:gd name="adj" fmla="val 10000"/>
              </a:avLst>
            </a:prstGeom>
            <a:solidFill>
              <a:srgbClr val="CCD3E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253" name="Google Shape;272;p11"/>
            <p:cNvSpPr/>
            <p:nvPr/>
          </p:nvSpPr>
          <p:spPr>
            <a:xfrm>
              <a:off x="295194" y="2659198"/>
              <a:ext cx="536720" cy="536720"/>
            </a:xfrm>
            <a:prstGeom prst="rect">
              <a:avLst/>
            </a:prstGeom>
            <a:blipFill rotWithShape="1">
              <a:blip r:embed="rId7"/>
              <a:srcRect/>
              <a:stretch>
                <a:fillRect/>
              </a:stretch>
            </a:blip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254" name="Google Shape;274;p11"/>
            <p:cNvSpPr txBox="1"/>
            <p:nvPr/>
          </p:nvSpPr>
          <p:spPr>
            <a:xfrm>
              <a:off x="1127109" y="2662470"/>
              <a:ext cx="4740290" cy="5301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03274" tIns="103274" rIns="103274" bIns="103274" numCol="1" anchor="ctr">
              <a:spAutoFit/>
            </a:bodyPr>
            <a:lstStyle>
              <a:lvl1pPr>
                <a:defRPr sz="25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r>
                <a:t>To increase our revenue</a:t>
              </a:r>
            </a:p>
          </p:txBody>
        </p:sp>
      </p:grpSp>
      <p:pic>
        <p:nvPicPr>
          <p:cNvPr id="256" name="Google Shape;275;p11" descr="Google Shape;275;p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33799" y="2722198"/>
            <a:ext cx="1338185" cy="887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257" name="Google Shape;276;p11" descr="Google Shape;276;p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62671" y="4948134"/>
            <a:ext cx="1080441" cy="11635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88;p12"/>
          <p:cNvSpPr txBox="1"/>
          <p:nvPr/>
        </p:nvSpPr>
        <p:spPr>
          <a:xfrm>
            <a:off x="4084325" y="6414780"/>
            <a:ext cx="4023351" cy="2482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spAutoFit/>
          </a:bodyPr>
          <a:lstStyle>
            <a:lvl1pPr algn="ct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Calvary Baptist Church - Dr. Stephen J. Russell, Jr., Pastor</a:t>
            </a:r>
          </a:p>
        </p:txBody>
      </p:sp>
      <p:sp>
        <p:nvSpPr>
          <p:cNvPr id="262" name="Google Shape;285;p12"/>
          <p:cNvSpPr/>
          <p:nvPr/>
        </p:nvSpPr>
        <p:spPr>
          <a:xfrm>
            <a:off x="838199" y="802727"/>
            <a:ext cx="10378442" cy="53839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31538F"/>
            </a:solidFill>
            <a:miter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63" name="Google Shape;286;p12"/>
          <p:cNvSpPr txBox="1"/>
          <p:nvPr/>
        </p:nvSpPr>
        <p:spPr>
          <a:xfrm>
            <a:off x="4556765" y="716545"/>
            <a:ext cx="2941311" cy="7107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Plans for 2024</a:t>
            </a:r>
          </a:p>
        </p:txBody>
      </p:sp>
      <p:pic>
        <p:nvPicPr>
          <p:cNvPr id="264" name="Google Shape;287;p12" descr="Google Shape;287;p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581" y="208700"/>
            <a:ext cx="1149155" cy="421665"/>
          </a:xfrm>
          <a:prstGeom prst="rect">
            <a:avLst/>
          </a:prstGeom>
          <a:ln w="12700">
            <a:miter lim="400000"/>
          </a:ln>
        </p:spPr>
      </p:pic>
      <p:sp>
        <p:nvSpPr>
          <p:cNvPr id="265" name="Google Shape;289;p12"/>
          <p:cNvSpPr txBox="1">
            <a:spLocks noGrp="1"/>
          </p:cNvSpPr>
          <p:nvPr>
            <p:ph type="sldNum" sz="quarter" idx="2"/>
          </p:nvPr>
        </p:nvSpPr>
        <p:spPr>
          <a:xfrm>
            <a:off x="11095216" y="6414780"/>
            <a:ext cx="258584" cy="24826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12</a:t>
            </a:fld>
            <a:endParaRPr/>
          </a:p>
        </p:txBody>
      </p:sp>
      <p:sp>
        <p:nvSpPr>
          <p:cNvPr id="266" name="Google Shape;290;p12"/>
          <p:cNvSpPr txBox="1"/>
          <p:nvPr/>
        </p:nvSpPr>
        <p:spPr>
          <a:xfrm>
            <a:off x="787883" y="2505911"/>
            <a:ext cx="10149825" cy="29705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/>
          <a:p>
            <a:pPr marL="514350" indent="-514350">
              <a:buClr>
                <a:srgbClr val="000000"/>
              </a:buClr>
              <a:buSzPts val="2400"/>
              <a:buAutoNum type="arabicPeriod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Help ministries achieve their 2024 strategic goals and objectives</a:t>
            </a:r>
          </a:p>
          <a:p>
            <a:pPr marL="514350" indent="-514350">
              <a:buClr>
                <a:srgbClr val="000000"/>
              </a:buClr>
              <a:buSzPts val="2400"/>
              <a:buAutoNum type="arabicPeriod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Continue to strengthen the new Young Adult Experience Ministry.</a:t>
            </a:r>
          </a:p>
          <a:p>
            <a:pPr marL="514350" indent="-514350">
              <a:buClr>
                <a:srgbClr val="000000"/>
              </a:buClr>
              <a:buSzPts val="2400"/>
              <a:buAutoNum type="arabicPeriod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Build up our ministries for Teen Girls and Boys</a:t>
            </a:r>
          </a:p>
          <a:p>
            <a:pPr marL="514350" indent="-514350">
              <a:buClr>
                <a:srgbClr val="000000"/>
              </a:buClr>
              <a:buSzPts val="2400"/>
              <a:buAutoNum type="arabicPeriod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Expand our financial growth strategies</a:t>
            </a:r>
          </a:p>
          <a:p>
            <a:pPr marL="514350" indent="-514350">
              <a:buClr>
                <a:srgbClr val="000000"/>
              </a:buClr>
              <a:buSzPts val="2400"/>
              <a:buAutoNum type="arabicPeriod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Implement a new Calvary Baltimore website</a:t>
            </a:r>
          </a:p>
          <a:p>
            <a:pPr marL="514350" indent="-514350">
              <a:buClr>
                <a:srgbClr val="000000"/>
              </a:buClr>
              <a:buSzPts val="2400"/>
              <a:buAutoNum type="arabicPeriod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Continue member engagement activities</a:t>
            </a:r>
          </a:p>
          <a:p>
            <a:pPr marL="514350" indent="-514350">
              <a:buClr>
                <a:srgbClr val="000000"/>
              </a:buClr>
              <a:buSzPts val="2400"/>
              <a:buAutoNum type="arabicPeriod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Provide more spiritual growth classes</a:t>
            </a:r>
          </a:p>
          <a:p>
            <a:pPr marL="514350" indent="-514350">
              <a:buClr>
                <a:srgbClr val="000000"/>
              </a:buClr>
              <a:buSzPts val="2400"/>
              <a:buAutoNum type="arabicPeriod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Complete replacement of Fellowship One with Planning Center</a:t>
            </a:r>
          </a:p>
        </p:txBody>
      </p:sp>
      <p:sp>
        <p:nvSpPr>
          <p:cNvPr id="267" name="Google Shape;291;p12"/>
          <p:cNvSpPr txBox="1"/>
          <p:nvPr/>
        </p:nvSpPr>
        <p:spPr>
          <a:xfrm>
            <a:off x="787883" y="1566207"/>
            <a:ext cx="10286991" cy="444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2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In 2024, we will continue to: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447;p22"/>
          <p:cNvSpPr txBox="1"/>
          <p:nvPr/>
        </p:nvSpPr>
        <p:spPr>
          <a:xfrm>
            <a:off x="4084325" y="6414780"/>
            <a:ext cx="4023351" cy="2482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spAutoFit/>
          </a:bodyPr>
          <a:lstStyle>
            <a:lvl1pPr algn="ct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Calvary Baptist Church - Dr. Stephen J. Russell, Jr., Pastor</a:t>
            </a:r>
          </a:p>
        </p:txBody>
      </p:sp>
      <p:sp>
        <p:nvSpPr>
          <p:cNvPr id="377" name="Google Shape;444;p22"/>
          <p:cNvSpPr/>
          <p:nvPr/>
        </p:nvSpPr>
        <p:spPr>
          <a:xfrm>
            <a:off x="838199" y="802727"/>
            <a:ext cx="10378442" cy="53839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31538F"/>
            </a:solidFill>
            <a:miter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78" name="Google Shape;445;p22"/>
          <p:cNvSpPr txBox="1"/>
          <p:nvPr/>
        </p:nvSpPr>
        <p:spPr>
          <a:xfrm>
            <a:off x="4653284" y="752657"/>
            <a:ext cx="3301991" cy="7107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2024 Annual Events</a:t>
            </a:r>
          </a:p>
        </p:txBody>
      </p:sp>
      <p:pic>
        <p:nvPicPr>
          <p:cNvPr id="379" name="Google Shape;446;p22" descr="Google Shape;446;p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581" y="208700"/>
            <a:ext cx="1149155" cy="421665"/>
          </a:xfrm>
          <a:prstGeom prst="rect">
            <a:avLst/>
          </a:prstGeom>
          <a:ln w="12700">
            <a:miter lim="400000"/>
          </a:ln>
        </p:spPr>
      </p:pic>
      <p:sp>
        <p:nvSpPr>
          <p:cNvPr id="380" name="Google Shape;448;p22"/>
          <p:cNvSpPr txBox="1">
            <a:spLocks noGrp="1"/>
          </p:cNvSpPr>
          <p:nvPr>
            <p:ph type="sldNum" sz="quarter" idx="2"/>
          </p:nvPr>
        </p:nvSpPr>
        <p:spPr>
          <a:xfrm>
            <a:off x="11095216" y="6414780"/>
            <a:ext cx="258584" cy="24826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13</a:t>
            </a:fld>
            <a:endParaRPr/>
          </a:p>
        </p:txBody>
      </p:sp>
      <p:pic>
        <p:nvPicPr>
          <p:cNvPr id="381" name="Google Shape;449;p22" descr="Google Shape;449;p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5129" y="1635774"/>
            <a:ext cx="9895518" cy="459828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454;p2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86" name="Google Shape;455;p23"/>
          <p:cNvSpPr/>
          <p:nvPr/>
        </p:nvSpPr>
        <p:spPr>
          <a:xfrm>
            <a:off x="1114425" y="0"/>
            <a:ext cx="9963150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60" y="0"/>
                </a:moveTo>
                <a:lnTo>
                  <a:pt x="18140" y="0"/>
                </a:lnTo>
                <a:lnTo>
                  <a:pt x="18437" y="410"/>
                </a:lnTo>
                <a:cubicBezTo>
                  <a:pt x="20391" y="3250"/>
                  <a:pt x="21600" y="7172"/>
                  <a:pt x="21600" y="11505"/>
                </a:cubicBezTo>
                <a:cubicBezTo>
                  <a:pt x="21600" y="15296"/>
                  <a:pt x="20674" y="18773"/>
                  <a:pt x="19134" y="21485"/>
                </a:cubicBezTo>
                <a:lnTo>
                  <a:pt x="19065" y="21600"/>
                </a:lnTo>
                <a:lnTo>
                  <a:pt x="2535" y="21600"/>
                </a:lnTo>
                <a:lnTo>
                  <a:pt x="2466" y="21485"/>
                </a:lnTo>
                <a:cubicBezTo>
                  <a:pt x="926" y="18773"/>
                  <a:pt x="0" y="15296"/>
                  <a:pt x="0" y="11505"/>
                </a:cubicBezTo>
                <a:cubicBezTo>
                  <a:pt x="0" y="7172"/>
                  <a:pt x="1209" y="3250"/>
                  <a:pt x="3163" y="410"/>
                </a:cubicBezTo>
                <a:close/>
              </a:path>
            </a:pathLst>
          </a:custGeom>
          <a:solidFill>
            <a:srgbClr val="FFFFFF"/>
          </a:solidFill>
          <a:ln>
            <a:solidFill>
              <a:srgbClr val="EFEFEF"/>
            </a:solidFill>
            <a:miter/>
          </a:ln>
          <a:effectLst>
            <a:outerShdw blurRad="139700" rotWithShape="0">
              <a:schemeClr val="accent3">
                <a:lumOff val="19878"/>
                <a:alpha val="37647"/>
              </a:schemeClr>
            </a:outerShdw>
          </a:effectLst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87" name="Google Shape;456;p23"/>
          <p:cNvSpPr/>
          <p:nvPr/>
        </p:nvSpPr>
        <p:spPr>
          <a:xfrm>
            <a:off x="1121664" y="0"/>
            <a:ext cx="9948672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60" y="0"/>
                </a:moveTo>
                <a:lnTo>
                  <a:pt x="18140" y="0"/>
                </a:lnTo>
                <a:lnTo>
                  <a:pt x="18437" y="410"/>
                </a:lnTo>
                <a:cubicBezTo>
                  <a:pt x="20391" y="3250"/>
                  <a:pt x="21600" y="7172"/>
                  <a:pt x="21600" y="11505"/>
                </a:cubicBezTo>
                <a:cubicBezTo>
                  <a:pt x="21600" y="15296"/>
                  <a:pt x="20674" y="18773"/>
                  <a:pt x="19134" y="21485"/>
                </a:cubicBezTo>
                <a:lnTo>
                  <a:pt x="19065" y="21600"/>
                </a:lnTo>
                <a:lnTo>
                  <a:pt x="2535" y="21600"/>
                </a:lnTo>
                <a:lnTo>
                  <a:pt x="2466" y="21485"/>
                </a:lnTo>
                <a:cubicBezTo>
                  <a:pt x="926" y="18773"/>
                  <a:pt x="0" y="15296"/>
                  <a:pt x="0" y="11505"/>
                </a:cubicBezTo>
                <a:cubicBezTo>
                  <a:pt x="0" y="7172"/>
                  <a:pt x="1209" y="3250"/>
                  <a:pt x="3163" y="410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88" name="Google Shape;457;p23"/>
          <p:cNvSpPr txBox="1">
            <a:spLocks noGrp="1"/>
          </p:cNvSpPr>
          <p:nvPr>
            <p:ph type="ctrTitle"/>
          </p:nvPr>
        </p:nvSpPr>
        <p:spPr>
          <a:xfrm>
            <a:off x="1524003" y="1999614"/>
            <a:ext cx="9144001" cy="2764029"/>
          </a:xfrm>
          <a:prstGeom prst="rect">
            <a:avLst/>
          </a:prstGeom>
        </p:spPr>
        <p:txBody>
          <a:bodyPr anchor="ctr"/>
          <a:lstStyle>
            <a:lvl1pPr>
              <a:defRPr sz="7200">
                <a:latin typeface="Algerian"/>
                <a:ea typeface="Algerian"/>
                <a:cs typeface="Algerian"/>
                <a:sym typeface="Algerian"/>
              </a:defRPr>
            </a:lvl1pPr>
          </a:lstStyle>
          <a:p>
            <a:r>
              <a:t>Thanks for All You Do!</a:t>
            </a:r>
          </a:p>
        </p:txBody>
      </p:sp>
      <p:sp>
        <p:nvSpPr>
          <p:cNvPr id="389" name="Google Shape;458;p23"/>
          <p:cNvSpPr/>
          <p:nvPr/>
        </p:nvSpPr>
        <p:spPr>
          <a:xfrm>
            <a:off x="3718559" y="5524786"/>
            <a:ext cx="4754881" cy="2743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07;p2"/>
          <p:cNvSpPr txBox="1"/>
          <p:nvPr/>
        </p:nvSpPr>
        <p:spPr>
          <a:xfrm>
            <a:off x="4084325" y="6414780"/>
            <a:ext cx="4023351" cy="2482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spAutoFit/>
          </a:bodyPr>
          <a:lstStyle>
            <a:lvl1pPr algn="ct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Calvary Baptist Church - Dr. Stephen J. Russell, Jr., Pastor</a:t>
            </a:r>
          </a:p>
        </p:txBody>
      </p:sp>
      <p:sp>
        <p:nvSpPr>
          <p:cNvPr id="135" name="Google Shape;104;p2"/>
          <p:cNvSpPr/>
          <p:nvPr/>
        </p:nvSpPr>
        <p:spPr>
          <a:xfrm>
            <a:off x="742158" y="793626"/>
            <a:ext cx="10378442" cy="538395"/>
          </a:xfrm>
          <a:prstGeom prst="rect">
            <a:avLst/>
          </a:prstGeom>
          <a:solidFill>
            <a:schemeClr val="accent1"/>
          </a:solidFill>
          <a:ln w="12700">
            <a:solidFill>
              <a:srgbClr val="31538F"/>
            </a:solidFill>
            <a:miter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6" name="Google Shape;105;p2"/>
          <p:cNvSpPr txBox="1"/>
          <p:nvPr/>
        </p:nvSpPr>
        <p:spPr>
          <a:xfrm>
            <a:off x="5208097" y="707444"/>
            <a:ext cx="2245350" cy="7107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Agenda</a:t>
            </a:r>
          </a:p>
        </p:txBody>
      </p:sp>
      <p:pic>
        <p:nvPicPr>
          <p:cNvPr id="137" name="Google Shape;106;p2" descr="Google Shape;106;p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581" y="208700"/>
            <a:ext cx="1149155" cy="421665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Google Shape;108;p2"/>
          <p:cNvSpPr txBox="1">
            <a:spLocks noGrp="1"/>
          </p:cNvSpPr>
          <p:nvPr>
            <p:ph type="sldNum" sz="quarter" idx="2"/>
          </p:nvPr>
        </p:nvSpPr>
        <p:spPr>
          <a:xfrm>
            <a:off x="11172458" y="6414780"/>
            <a:ext cx="181343" cy="24826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139" name="Google Shape;109;p2"/>
          <p:cNvSpPr txBox="1"/>
          <p:nvPr/>
        </p:nvSpPr>
        <p:spPr>
          <a:xfrm>
            <a:off x="2123560" y="1612384"/>
            <a:ext cx="6659028" cy="43400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/>
          <a:p>
            <a:pPr marL="514350" indent="-514350">
              <a:buClr>
                <a:srgbClr val="000000"/>
              </a:buClr>
              <a:buSzPts val="2400"/>
              <a:buAutoNum type="arabicPeriod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Welcome</a:t>
            </a:r>
          </a:p>
          <a:p>
            <a:pPr marL="514350" indent="-514350">
              <a:buClr>
                <a:srgbClr val="000000"/>
              </a:buClr>
              <a:buSzPts val="2400"/>
              <a:buAutoNum type="arabicPeriod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Prayer</a:t>
            </a:r>
          </a:p>
          <a:p>
            <a:pPr marL="514350" indent="-514350">
              <a:buClr>
                <a:srgbClr val="000000"/>
              </a:buClr>
              <a:buSzPts val="2400"/>
              <a:buAutoNum type="arabicPeriod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Selection</a:t>
            </a:r>
          </a:p>
          <a:p>
            <a:pPr marL="514350" indent="-514350">
              <a:buClr>
                <a:srgbClr val="000000"/>
              </a:buClr>
              <a:buSzPts val="2400"/>
              <a:buAutoNum type="arabicPeriod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Scripture</a:t>
            </a:r>
          </a:p>
          <a:p>
            <a:pPr marL="514350" indent="-514350">
              <a:buClr>
                <a:srgbClr val="000000"/>
              </a:buClr>
              <a:buSzPts val="2400"/>
              <a:buAutoNum type="arabicPeriod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Reflection Video for 2023</a:t>
            </a:r>
          </a:p>
          <a:p>
            <a:pPr marL="514350" indent="-514350">
              <a:buClr>
                <a:srgbClr val="000000"/>
              </a:buClr>
              <a:buSzPts val="2400"/>
              <a:buAutoNum type="arabicPeriod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Strategic Accomplishments for 2023</a:t>
            </a:r>
          </a:p>
          <a:p>
            <a:pPr marL="514350" indent="-514350">
              <a:buClr>
                <a:srgbClr val="000000"/>
              </a:buClr>
              <a:buSzPts val="2400"/>
              <a:buAutoNum type="arabicPeriod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Budget Summary 2023</a:t>
            </a:r>
          </a:p>
          <a:p>
            <a:pPr marL="514350" indent="-514350">
              <a:buClr>
                <a:srgbClr val="000000"/>
              </a:buClr>
              <a:buSzPts val="2400"/>
              <a:buAutoNum type="arabicPeriod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Proposed Budget 2024</a:t>
            </a:r>
          </a:p>
          <a:p>
            <a:pPr marL="514350" indent="-514350">
              <a:buClr>
                <a:srgbClr val="000000"/>
              </a:buClr>
              <a:buSzPts val="2400"/>
              <a:buAutoNum type="arabicPeriod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Pastoral Direction</a:t>
            </a:r>
          </a:p>
          <a:p>
            <a:pPr marL="514350" indent="-514350">
              <a:buClr>
                <a:srgbClr val="000000"/>
              </a:buClr>
              <a:buSzPts val="2400"/>
              <a:buAutoNum type="arabicPeriod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Annual Events for 2024</a:t>
            </a:r>
          </a:p>
          <a:p>
            <a:pPr marL="514350" indent="-514350">
              <a:buClr>
                <a:srgbClr val="000000"/>
              </a:buClr>
              <a:buSzPts val="2400"/>
              <a:buAutoNum type="arabicPeriod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Closing Prayer</a:t>
            </a:r>
          </a:p>
        </p:txBody>
      </p:sp>
    </p:spTree>
    <p:extLst>
      <p:ext uri="{BB962C8B-B14F-4D97-AF65-F5344CB8AC3E}">
        <p14:creationId xmlns:p14="http://schemas.microsoft.com/office/powerpoint/2010/main" val="30679850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14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44" name="Google Shape;115;p3"/>
          <p:cNvSpPr/>
          <p:nvPr/>
        </p:nvSpPr>
        <p:spPr>
          <a:xfrm>
            <a:off x="1114425" y="0"/>
            <a:ext cx="9963150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60" y="0"/>
                </a:moveTo>
                <a:lnTo>
                  <a:pt x="18140" y="0"/>
                </a:lnTo>
                <a:lnTo>
                  <a:pt x="18437" y="410"/>
                </a:lnTo>
                <a:cubicBezTo>
                  <a:pt x="20391" y="3250"/>
                  <a:pt x="21600" y="7172"/>
                  <a:pt x="21600" y="11505"/>
                </a:cubicBezTo>
                <a:cubicBezTo>
                  <a:pt x="21600" y="15296"/>
                  <a:pt x="20674" y="18773"/>
                  <a:pt x="19134" y="21485"/>
                </a:cubicBezTo>
                <a:lnTo>
                  <a:pt x="19065" y="21600"/>
                </a:lnTo>
                <a:lnTo>
                  <a:pt x="2535" y="21600"/>
                </a:lnTo>
                <a:lnTo>
                  <a:pt x="2466" y="21485"/>
                </a:lnTo>
                <a:cubicBezTo>
                  <a:pt x="926" y="18773"/>
                  <a:pt x="0" y="15296"/>
                  <a:pt x="0" y="11505"/>
                </a:cubicBezTo>
                <a:cubicBezTo>
                  <a:pt x="0" y="7172"/>
                  <a:pt x="1209" y="3250"/>
                  <a:pt x="3163" y="410"/>
                </a:cubicBezTo>
                <a:close/>
              </a:path>
            </a:pathLst>
          </a:custGeom>
          <a:solidFill>
            <a:srgbClr val="FFFFFF"/>
          </a:solidFill>
          <a:ln>
            <a:solidFill>
              <a:srgbClr val="EFEFEF"/>
            </a:solidFill>
            <a:miter/>
          </a:ln>
          <a:effectLst>
            <a:outerShdw blurRad="139700" rotWithShape="0">
              <a:schemeClr val="accent3">
                <a:lumOff val="19878"/>
                <a:alpha val="37647"/>
              </a:schemeClr>
            </a:outerShdw>
          </a:effectLst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45" name="Google Shape;116;p3"/>
          <p:cNvSpPr/>
          <p:nvPr/>
        </p:nvSpPr>
        <p:spPr>
          <a:xfrm>
            <a:off x="1121664" y="0"/>
            <a:ext cx="9948672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60" y="0"/>
                </a:moveTo>
                <a:lnTo>
                  <a:pt x="18140" y="0"/>
                </a:lnTo>
                <a:lnTo>
                  <a:pt x="18437" y="410"/>
                </a:lnTo>
                <a:cubicBezTo>
                  <a:pt x="20391" y="3250"/>
                  <a:pt x="21600" y="7172"/>
                  <a:pt x="21600" y="11505"/>
                </a:cubicBezTo>
                <a:cubicBezTo>
                  <a:pt x="21600" y="15296"/>
                  <a:pt x="20674" y="18773"/>
                  <a:pt x="19134" y="21485"/>
                </a:cubicBezTo>
                <a:lnTo>
                  <a:pt x="19065" y="21600"/>
                </a:lnTo>
                <a:lnTo>
                  <a:pt x="2535" y="21600"/>
                </a:lnTo>
                <a:lnTo>
                  <a:pt x="2466" y="21485"/>
                </a:lnTo>
                <a:cubicBezTo>
                  <a:pt x="926" y="18773"/>
                  <a:pt x="0" y="15296"/>
                  <a:pt x="0" y="11505"/>
                </a:cubicBezTo>
                <a:cubicBezTo>
                  <a:pt x="0" y="7172"/>
                  <a:pt x="1209" y="3250"/>
                  <a:pt x="3163" y="410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46" name="Google Shape;117;p3"/>
          <p:cNvSpPr txBox="1">
            <a:spLocks noGrp="1"/>
          </p:cNvSpPr>
          <p:nvPr>
            <p:ph type="ctrTitle"/>
          </p:nvPr>
        </p:nvSpPr>
        <p:spPr>
          <a:xfrm>
            <a:off x="1524003" y="1999614"/>
            <a:ext cx="9144001" cy="2764029"/>
          </a:xfrm>
          <a:prstGeom prst="rect">
            <a:avLst/>
          </a:prstGeom>
        </p:spPr>
        <p:txBody>
          <a:bodyPr anchor="ctr"/>
          <a:lstStyle>
            <a:lvl1pPr>
              <a:defRPr sz="5400">
                <a:latin typeface="Algerian"/>
                <a:ea typeface="Algerian"/>
                <a:cs typeface="Algerian"/>
                <a:sym typeface="Algerian"/>
              </a:defRPr>
            </a:lvl1pPr>
          </a:lstStyle>
          <a:p>
            <a:r>
              <a:t>Strategic Accomplishments</a:t>
            </a:r>
          </a:p>
        </p:txBody>
      </p:sp>
      <p:sp>
        <p:nvSpPr>
          <p:cNvPr id="147" name="Google Shape;118;p3"/>
          <p:cNvSpPr/>
          <p:nvPr/>
        </p:nvSpPr>
        <p:spPr>
          <a:xfrm>
            <a:off x="3718559" y="5524786"/>
            <a:ext cx="4754881" cy="2743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48" name="Google Shape;119;p3"/>
          <p:cNvSpPr/>
          <p:nvPr/>
        </p:nvSpPr>
        <p:spPr>
          <a:xfrm>
            <a:off x="3516086" y="968829"/>
            <a:ext cx="4957355" cy="446315"/>
          </a:xfrm>
          <a:prstGeom prst="rect">
            <a:avLst/>
          </a:prstGeom>
          <a:solidFill>
            <a:schemeClr val="accent1"/>
          </a:solidFill>
          <a:ln w="12700">
            <a:solidFill>
              <a:srgbClr val="31538F"/>
            </a:solidFill>
            <a:miter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49" name="Google Shape;120;p3"/>
          <p:cNvSpPr/>
          <p:nvPr/>
        </p:nvSpPr>
        <p:spPr>
          <a:xfrm>
            <a:off x="3617323" y="5124958"/>
            <a:ext cx="4957354" cy="446315"/>
          </a:xfrm>
          <a:prstGeom prst="rect">
            <a:avLst/>
          </a:prstGeom>
          <a:solidFill>
            <a:schemeClr val="accent1"/>
          </a:solidFill>
          <a:ln w="12700">
            <a:solidFill>
              <a:srgbClr val="31538F"/>
            </a:solidFill>
            <a:miter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33;p4"/>
          <p:cNvSpPr txBox="1"/>
          <p:nvPr/>
        </p:nvSpPr>
        <p:spPr>
          <a:xfrm>
            <a:off x="4084325" y="6414780"/>
            <a:ext cx="4023351" cy="2482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spAutoFit/>
          </a:bodyPr>
          <a:lstStyle>
            <a:lvl1pPr algn="ct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Calvary Baptist Church - Dr. Stephen J. Russell, Jr., Pastor</a:t>
            </a:r>
          </a:p>
        </p:txBody>
      </p:sp>
      <p:sp>
        <p:nvSpPr>
          <p:cNvPr id="152" name="Google Shape;129;p4"/>
          <p:cNvSpPr/>
          <p:nvPr/>
        </p:nvSpPr>
        <p:spPr>
          <a:xfrm>
            <a:off x="742158" y="793626"/>
            <a:ext cx="10378442" cy="538395"/>
          </a:xfrm>
          <a:prstGeom prst="rect">
            <a:avLst/>
          </a:prstGeom>
          <a:solidFill>
            <a:schemeClr val="accent1"/>
          </a:solidFill>
          <a:ln w="12700">
            <a:solidFill>
              <a:srgbClr val="31538F"/>
            </a:solidFill>
            <a:miter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3" name="Google Shape;130;p4"/>
          <p:cNvSpPr txBox="1"/>
          <p:nvPr/>
        </p:nvSpPr>
        <p:spPr>
          <a:xfrm>
            <a:off x="3804926" y="678433"/>
            <a:ext cx="4302751" cy="7107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Strategy for Calvary in 2023</a:t>
            </a:r>
          </a:p>
        </p:txBody>
      </p:sp>
      <p:pic>
        <p:nvPicPr>
          <p:cNvPr id="154" name="Google Shape;131;p4" descr="Google Shape;131;p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581" y="208700"/>
            <a:ext cx="1149155" cy="421665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Google Shape;132;p4"/>
          <p:cNvSpPr txBox="1">
            <a:spLocks noGrp="1"/>
          </p:cNvSpPr>
          <p:nvPr>
            <p:ph type="body" sz="quarter" idx="1"/>
          </p:nvPr>
        </p:nvSpPr>
        <p:spPr>
          <a:xfrm>
            <a:off x="838199" y="1609344"/>
            <a:ext cx="10723882" cy="109321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2500"/>
            </a:lvl1pPr>
          </a:lstStyle>
          <a:p>
            <a:r>
              <a:t>We must continue to support our vision to Redeem the World, Build Healthy Relationships, and Provide Relevant Ministry as we focus on strategies to:  </a:t>
            </a:r>
          </a:p>
        </p:txBody>
      </p:sp>
      <p:sp>
        <p:nvSpPr>
          <p:cNvPr id="156" name="Google Shape;134;p4"/>
          <p:cNvSpPr txBox="1">
            <a:spLocks noGrp="1"/>
          </p:cNvSpPr>
          <p:nvPr>
            <p:ph type="sldNum" sz="quarter" idx="2"/>
          </p:nvPr>
        </p:nvSpPr>
        <p:spPr>
          <a:xfrm>
            <a:off x="11172458" y="6414780"/>
            <a:ext cx="181343" cy="24826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pic>
        <p:nvPicPr>
          <p:cNvPr id="157" name="Google Shape;135;p4" descr="Google Shape;135;p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7110" y="3097117"/>
            <a:ext cx="2932330" cy="2276868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Google Shape;136;p4"/>
          <p:cNvSpPr txBox="1"/>
          <p:nvPr/>
        </p:nvSpPr>
        <p:spPr>
          <a:xfrm>
            <a:off x="6856607" y="5426640"/>
            <a:ext cx="3430388" cy="3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Members        Finances</a:t>
            </a:r>
          </a:p>
        </p:txBody>
      </p:sp>
      <p:sp>
        <p:nvSpPr>
          <p:cNvPr id="159" name="Google Shape;137;p4"/>
          <p:cNvSpPr txBox="1"/>
          <p:nvPr/>
        </p:nvSpPr>
        <p:spPr>
          <a:xfrm>
            <a:off x="897614" y="3262936"/>
            <a:ext cx="5775952" cy="15841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/>
          <a:p>
            <a:pPr marL="285750" indent="-285750">
              <a:buClr>
                <a:srgbClr val="000000"/>
              </a:buClr>
              <a:buSzPts val="28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t>Grow our membership</a:t>
            </a:r>
          </a:p>
          <a:p>
            <a:pPr indent="171450"/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marL="285750" indent="-285750">
              <a:buClr>
                <a:srgbClr val="000000"/>
              </a:buClr>
              <a:buSzPts val="28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t>Increase our revenue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50;p5"/>
          <p:cNvSpPr txBox="1"/>
          <p:nvPr/>
        </p:nvSpPr>
        <p:spPr>
          <a:xfrm>
            <a:off x="4084325" y="6414780"/>
            <a:ext cx="4023351" cy="2482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spAutoFit/>
          </a:bodyPr>
          <a:lstStyle>
            <a:lvl1pPr algn="ct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Calvary Baptist Church - Dr. Stephen J. Russell, Jr., Pastor</a:t>
            </a:r>
          </a:p>
        </p:txBody>
      </p:sp>
      <p:sp>
        <p:nvSpPr>
          <p:cNvPr id="164" name="Google Shape;146;p5"/>
          <p:cNvSpPr/>
          <p:nvPr/>
        </p:nvSpPr>
        <p:spPr>
          <a:xfrm>
            <a:off x="742158" y="793626"/>
            <a:ext cx="10378442" cy="538395"/>
          </a:xfrm>
          <a:prstGeom prst="rect">
            <a:avLst/>
          </a:prstGeom>
          <a:solidFill>
            <a:schemeClr val="accent1"/>
          </a:solidFill>
          <a:ln w="12700">
            <a:solidFill>
              <a:srgbClr val="31538F"/>
            </a:solidFill>
            <a:miter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65" name="Google Shape;147;p5"/>
          <p:cNvSpPr txBox="1"/>
          <p:nvPr/>
        </p:nvSpPr>
        <p:spPr>
          <a:xfrm>
            <a:off x="4599688" y="678433"/>
            <a:ext cx="3507988" cy="7107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Goals for 2023</a:t>
            </a:r>
          </a:p>
        </p:txBody>
      </p:sp>
      <p:pic>
        <p:nvPicPr>
          <p:cNvPr id="166" name="Google Shape;148;p5" descr="Google Shape;148;p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581" y="208700"/>
            <a:ext cx="1149155" cy="421665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Google Shape;149;p5"/>
          <p:cNvSpPr txBox="1">
            <a:spLocks noGrp="1"/>
          </p:cNvSpPr>
          <p:nvPr>
            <p:ph type="body" sz="quarter" idx="1"/>
          </p:nvPr>
        </p:nvSpPr>
        <p:spPr>
          <a:xfrm>
            <a:off x="838199" y="1574341"/>
            <a:ext cx="10723882" cy="109321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</a:lvl1pPr>
          </a:lstStyle>
          <a:p>
            <a:r>
              <a:t>In 2023, we identified 3 strategic goals we wanted to achieve</a:t>
            </a:r>
          </a:p>
        </p:txBody>
      </p:sp>
      <p:sp>
        <p:nvSpPr>
          <p:cNvPr id="168" name="Google Shape;151;p5"/>
          <p:cNvSpPr txBox="1">
            <a:spLocks noGrp="1"/>
          </p:cNvSpPr>
          <p:nvPr>
            <p:ph type="sldNum" sz="quarter" idx="2"/>
          </p:nvPr>
        </p:nvSpPr>
        <p:spPr>
          <a:xfrm>
            <a:off x="11172458" y="6414780"/>
            <a:ext cx="181343" cy="24826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5</a:t>
            </a:fld>
            <a:endParaRPr/>
          </a:p>
        </p:txBody>
      </p:sp>
      <p:pic>
        <p:nvPicPr>
          <p:cNvPr id="169" name="Google Shape;152;p5" descr="Google Shape;152;p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4822" y="3586715"/>
            <a:ext cx="1056140" cy="94918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79" name="Google Shape;153;p5"/>
          <p:cNvGrpSpPr/>
          <p:nvPr/>
        </p:nvGrpSpPr>
        <p:grpSpPr>
          <a:xfrm>
            <a:off x="1316735" y="2353566"/>
            <a:ext cx="5867401" cy="3415486"/>
            <a:chOff x="0" y="0"/>
            <a:chExt cx="5867399" cy="3415485"/>
          </a:xfrm>
        </p:grpSpPr>
        <p:sp>
          <p:nvSpPr>
            <p:cNvPr id="170" name="Google Shape;154;p5"/>
            <p:cNvSpPr/>
            <p:nvPr/>
          </p:nvSpPr>
          <p:spPr>
            <a:xfrm>
              <a:off x="-1" y="-1"/>
              <a:ext cx="5867401" cy="975854"/>
            </a:xfrm>
            <a:prstGeom prst="roundRect">
              <a:avLst>
                <a:gd name="adj" fmla="val 10000"/>
              </a:avLst>
            </a:prstGeom>
            <a:solidFill>
              <a:srgbClr val="CCD3E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171" name="Google Shape;155;p5"/>
            <p:cNvSpPr/>
            <p:nvPr/>
          </p:nvSpPr>
          <p:spPr>
            <a:xfrm>
              <a:off x="295194" y="219565"/>
              <a:ext cx="536720" cy="536720"/>
            </a:xfrm>
            <a:prstGeom prst="rect">
              <a:avLst/>
            </a:prstGeom>
            <a:blipFill rotWithShape="1">
              <a:blip r:embed="rId5"/>
              <a:srcRect/>
              <a:stretch>
                <a:fillRect/>
              </a:stretch>
            </a:blip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172" name="Google Shape;157;p5"/>
            <p:cNvSpPr txBox="1"/>
            <p:nvPr/>
          </p:nvSpPr>
          <p:spPr>
            <a:xfrm>
              <a:off x="1127109" y="222838"/>
              <a:ext cx="4740290" cy="5301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03274" tIns="103274" rIns="103274" bIns="103274" numCol="1" anchor="ctr">
              <a:spAutoFit/>
            </a:bodyPr>
            <a:lstStyle>
              <a:lvl1pPr>
                <a:defRPr sz="25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r>
                <a:t>Engage our people</a:t>
              </a:r>
            </a:p>
          </p:txBody>
        </p:sp>
        <p:sp>
          <p:nvSpPr>
            <p:cNvPr id="173" name="Google Shape;158;p5"/>
            <p:cNvSpPr/>
            <p:nvPr/>
          </p:nvSpPr>
          <p:spPr>
            <a:xfrm>
              <a:off x="-1" y="1219815"/>
              <a:ext cx="5867401" cy="975854"/>
            </a:xfrm>
            <a:prstGeom prst="roundRect">
              <a:avLst>
                <a:gd name="adj" fmla="val 10000"/>
              </a:avLst>
            </a:prstGeom>
            <a:solidFill>
              <a:srgbClr val="CCD3E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174" name="Google Shape;159;p5"/>
            <p:cNvSpPr/>
            <p:nvPr/>
          </p:nvSpPr>
          <p:spPr>
            <a:xfrm>
              <a:off x="295194" y="1439382"/>
              <a:ext cx="536720" cy="536720"/>
            </a:xfrm>
            <a:prstGeom prst="rect">
              <a:avLst/>
            </a:prstGeom>
            <a:blipFill rotWithShape="1">
              <a:blip r:embed="rId6"/>
              <a:srcRect/>
              <a:stretch>
                <a:fillRect/>
              </a:stretch>
            </a:blip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175" name="Google Shape;161;p5"/>
            <p:cNvSpPr txBox="1"/>
            <p:nvPr/>
          </p:nvSpPr>
          <p:spPr>
            <a:xfrm>
              <a:off x="1127109" y="1442654"/>
              <a:ext cx="4740290" cy="5301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03274" tIns="103274" rIns="103274" bIns="103274" numCol="1" anchor="ctr">
              <a:spAutoFit/>
            </a:bodyPr>
            <a:lstStyle>
              <a:lvl1pPr>
                <a:defRPr sz="25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r>
                <a:t>To grow our membership</a:t>
              </a:r>
            </a:p>
          </p:txBody>
        </p:sp>
        <p:sp>
          <p:nvSpPr>
            <p:cNvPr id="176" name="Google Shape;162;p5"/>
            <p:cNvSpPr/>
            <p:nvPr/>
          </p:nvSpPr>
          <p:spPr>
            <a:xfrm>
              <a:off x="-1" y="2439631"/>
              <a:ext cx="5867401" cy="975854"/>
            </a:xfrm>
            <a:prstGeom prst="roundRect">
              <a:avLst>
                <a:gd name="adj" fmla="val 10000"/>
              </a:avLst>
            </a:prstGeom>
            <a:solidFill>
              <a:srgbClr val="CCD3E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177" name="Google Shape;163;p5"/>
            <p:cNvSpPr/>
            <p:nvPr/>
          </p:nvSpPr>
          <p:spPr>
            <a:xfrm>
              <a:off x="295194" y="2659198"/>
              <a:ext cx="536720" cy="536720"/>
            </a:xfrm>
            <a:prstGeom prst="rect">
              <a:avLst/>
            </a:prstGeom>
            <a:blipFill rotWithShape="1">
              <a:blip r:embed="rId7"/>
              <a:srcRect/>
              <a:stretch>
                <a:fillRect/>
              </a:stretch>
            </a:blip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178" name="Google Shape;165;p5"/>
            <p:cNvSpPr txBox="1"/>
            <p:nvPr/>
          </p:nvSpPr>
          <p:spPr>
            <a:xfrm>
              <a:off x="1127109" y="2662470"/>
              <a:ext cx="4740290" cy="5301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03274" tIns="103274" rIns="103274" bIns="103274" numCol="1" anchor="ctr">
              <a:spAutoFit/>
            </a:bodyPr>
            <a:lstStyle>
              <a:lvl1pPr>
                <a:defRPr sz="25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r>
                <a:t>To increase our revenue</a:t>
              </a:r>
            </a:p>
          </p:txBody>
        </p:sp>
      </p:grpSp>
      <p:pic>
        <p:nvPicPr>
          <p:cNvPr id="180" name="Google Shape;166;p5" descr="Google Shape;166;p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33799" y="2431244"/>
            <a:ext cx="1338185" cy="887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Google Shape;167;p5" descr="Google Shape;167;p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62671" y="4657178"/>
            <a:ext cx="1080441" cy="11635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79;p6"/>
          <p:cNvSpPr txBox="1"/>
          <p:nvPr/>
        </p:nvSpPr>
        <p:spPr>
          <a:xfrm>
            <a:off x="4084325" y="6414780"/>
            <a:ext cx="4023351" cy="2482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spAutoFit/>
          </a:bodyPr>
          <a:lstStyle>
            <a:lvl1pPr algn="ct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Calvary Baptist Church - Dr. Stephen J. Russell, Jr., Pastor</a:t>
            </a:r>
          </a:p>
        </p:txBody>
      </p:sp>
      <p:sp>
        <p:nvSpPr>
          <p:cNvPr id="186" name="Google Shape;176;p6"/>
          <p:cNvSpPr/>
          <p:nvPr/>
        </p:nvSpPr>
        <p:spPr>
          <a:xfrm>
            <a:off x="838199" y="802727"/>
            <a:ext cx="10378442" cy="53839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31538F"/>
            </a:solidFill>
            <a:miter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87" name="Google Shape;177;p6"/>
          <p:cNvSpPr txBox="1"/>
          <p:nvPr/>
        </p:nvSpPr>
        <p:spPr>
          <a:xfrm>
            <a:off x="3144524" y="739026"/>
            <a:ext cx="6898632" cy="7107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Achievement – Engage our Members</a:t>
            </a:r>
          </a:p>
        </p:txBody>
      </p:sp>
      <p:pic>
        <p:nvPicPr>
          <p:cNvPr id="188" name="Google Shape;178;p6" descr="Google Shape;178;p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581" y="208700"/>
            <a:ext cx="1149155" cy="421665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Google Shape;180;p6"/>
          <p:cNvSpPr txBox="1">
            <a:spLocks noGrp="1"/>
          </p:cNvSpPr>
          <p:nvPr>
            <p:ph type="sldNum" sz="quarter" idx="2"/>
          </p:nvPr>
        </p:nvSpPr>
        <p:spPr>
          <a:xfrm>
            <a:off x="11172458" y="6414780"/>
            <a:ext cx="181343" cy="24826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90" name="Google Shape;181;p6"/>
          <p:cNvSpPr txBox="1"/>
          <p:nvPr/>
        </p:nvSpPr>
        <p:spPr>
          <a:xfrm>
            <a:off x="787883" y="1566207"/>
            <a:ext cx="10286991" cy="7607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In 2023, we held roughly 16 activities to engage our members and the community.</a:t>
            </a:r>
          </a:p>
        </p:txBody>
      </p:sp>
      <p:graphicFrame>
        <p:nvGraphicFramePr>
          <p:cNvPr id="191" name="Google Shape;182;p6"/>
          <p:cNvGraphicFramePr/>
          <p:nvPr/>
        </p:nvGraphicFramePr>
        <p:xfrm>
          <a:off x="838200" y="2499677"/>
          <a:ext cx="10282401" cy="3337651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537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5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000">
                          <a:sym typeface="Arial"/>
                        </a:rPr>
                        <a:t>Launch of Young Adult Ministry (Experience)</a:t>
                      </a:r>
                    </a:p>
                  </a:txBody>
                  <a:tcPr marL="45725" marR="45725" marT="45725" marB="45725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000">
                          <a:sym typeface="Arial"/>
                        </a:rPr>
                        <a:t>Back-To-School Community Event</a:t>
                      </a:r>
                    </a:p>
                  </a:txBody>
                  <a:tcPr marL="45725" marR="45725" marT="45725" marB="45725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000">
                          <a:sym typeface="Arial"/>
                        </a:rPr>
                        <a:t>Women’s Book Discussion</a:t>
                      </a:r>
                    </a:p>
                  </a:txBody>
                  <a:tcPr marL="45725" marR="45725" marT="45725" marB="45725" horzOverflow="overflow"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000">
                          <a:sym typeface="Arial"/>
                        </a:rPr>
                        <a:t>Crab Feast</a:t>
                      </a:r>
                    </a:p>
                  </a:txBody>
                  <a:tcPr marL="45725" marR="45725" marT="45725" marB="45725" horzOverflow="overflow">
                    <a:solidFill>
                      <a:srgbClr val="D8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000">
                          <a:sym typeface="Arial"/>
                        </a:rPr>
                        <a:t>Women’s Tea Social</a:t>
                      </a:r>
                    </a:p>
                  </a:txBody>
                  <a:tcPr marL="45725" marR="45725" marT="45725" marB="45725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000">
                          <a:sym typeface="Arial"/>
                        </a:rPr>
                        <a:t>Outdoor Movie Night Meet Up</a:t>
                      </a:r>
                    </a:p>
                  </a:txBody>
                  <a:tcPr marL="45725" marR="45725" marT="45725" marB="45725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000">
                          <a:sym typeface="Arial"/>
                        </a:rPr>
                        <a:t>Youth Outreach Virtual Fundraiser</a:t>
                      </a:r>
                    </a:p>
                  </a:txBody>
                  <a:tcPr marL="45725" marR="45725" marT="45725" marB="45725" horzOverflow="overflow"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000">
                          <a:sym typeface="Arial"/>
                        </a:rPr>
                        <a:t>Fall Extravaganza MockTail Party</a:t>
                      </a:r>
                    </a:p>
                  </a:txBody>
                  <a:tcPr marL="45725" marR="45725" marT="45725" marB="45725" horzOverflow="overflow">
                    <a:solidFill>
                      <a:srgbClr val="D8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000">
                          <a:sym typeface="Arial"/>
                        </a:rPr>
                        <a:t>Ministry Fair</a:t>
                      </a:r>
                    </a:p>
                  </a:txBody>
                  <a:tcPr marL="45725" marR="45725" marT="45725" marB="45725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000">
                          <a:sym typeface="Arial"/>
                        </a:rPr>
                        <a:t>New York Shopping Trip</a:t>
                      </a:r>
                    </a:p>
                  </a:txBody>
                  <a:tcPr marL="45725" marR="45725" marT="45725" marB="45725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000">
                          <a:sym typeface="Arial"/>
                        </a:rPr>
                        <a:t>Football Fellowship</a:t>
                      </a:r>
                    </a:p>
                  </a:txBody>
                  <a:tcPr marL="45725" marR="45725" marT="45725" marB="45725" horzOverflow="overflow"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000">
                          <a:sym typeface="Arial"/>
                        </a:rPr>
                        <a:t>Girl’s Ministry Monthly Meeting</a:t>
                      </a:r>
                    </a:p>
                  </a:txBody>
                  <a:tcPr marL="45725" marR="45725" marT="45725" marB="45725" horzOverflow="overflow">
                    <a:solidFill>
                      <a:srgbClr val="D8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000">
                          <a:sym typeface="Arial"/>
                        </a:rPr>
                        <a:t>Trunk or Treat Fall Festival</a:t>
                      </a:r>
                    </a:p>
                  </a:txBody>
                  <a:tcPr marL="45725" marR="45725" marT="45725" marB="45725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000">
                          <a:sym typeface="Arial"/>
                        </a:rPr>
                        <a:t>Brotherhood of Calvary (Mens) Breakfast</a:t>
                      </a:r>
                    </a:p>
                  </a:txBody>
                  <a:tcPr marL="45725" marR="45725" marT="45725" marB="45725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000">
                          <a:sym typeface="Arial"/>
                        </a:rPr>
                        <a:t>Pull Up to the Park</a:t>
                      </a:r>
                    </a:p>
                  </a:txBody>
                  <a:tcPr marL="45725" marR="45725" marT="45725" marB="45725" horzOverflow="overflow"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000">
                          <a:sym typeface="Arial"/>
                        </a:rPr>
                        <a:t>The Anatomy of Faith bible study</a:t>
                      </a:r>
                    </a:p>
                  </a:txBody>
                  <a:tcPr marL="45725" marR="45725" marT="45725" marB="45725" horzOverflow="overflow">
                    <a:solidFill>
                      <a:srgbClr val="D8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000">
                          <a:sym typeface="Arial"/>
                        </a:rPr>
                        <a:t>Men’s Book Study “No More Excuses”  Tony Evans</a:t>
                      </a:r>
                    </a:p>
                  </a:txBody>
                  <a:tcPr marL="45725" marR="45725" marT="45725" marB="45725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000">
                          <a:sym typeface="Arial"/>
                        </a:rPr>
                        <a:t>New Years Eve Celebration Party</a:t>
                      </a:r>
                    </a:p>
                  </a:txBody>
                  <a:tcPr marL="45725" marR="45725" marT="45725" marB="45725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4;p7"/>
          <p:cNvSpPr txBox="1"/>
          <p:nvPr/>
        </p:nvSpPr>
        <p:spPr>
          <a:xfrm>
            <a:off x="4084325" y="6414780"/>
            <a:ext cx="4023351" cy="2482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spAutoFit/>
          </a:bodyPr>
          <a:lstStyle>
            <a:lvl1pPr algn="ct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Calvary Baptist Church - Dr. Stephen J. Russell, Jr., Pastor</a:t>
            </a:r>
          </a:p>
        </p:txBody>
      </p:sp>
      <p:sp>
        <p:nvSpPr>
          <p:cNvPr id="196" name="Google Shape;191;p7"/>
          <p:cNvSpPr/>
          <p:nvPr/>
        </p:nvSpPr>
        <p:spPr>
          <a:xfrm>
            <a:off x="838199" y="802727"/>
            <a:ext cx="10378442" cy="53839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31538F"/>
            </a:solidFill>
            <a:miter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97" name="Google Shape;192;p7"/>
          <p:cNvSpPr txBox="1"/>
          <p:nvPr/>
        </p:nvSpPr>
        <p:spPr>
          <a:xfrm>
            <a:off x="3037844" y="716545"/>
            <a:ext cx="6898632" cy="7107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Achievement – Grow our Membership</a:t>
            </a:r>
          </a:p>
        </p:txBody>
      </p:sp>
      <p:pic>
        <p:nvPicPr>
          <p:cNvPr id="198" name="Google Shape;193;p7" descr="Google Shape;193;p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581" y="208700"/>
            <a:ext cx="1149155" cy="421665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Google Shape;195;p7"/>
          <p:cNvSpPr txBox="1">
            <a:spLocks noGrp="1"/>
          </p:cNvSpPr>
          <p:nvPr>
            <p:ph type="sldNum" sz="quarter" idx="2"/>
          </p:nvPr>
        </p:nvSpPr>
        <p:spPr>
          <a:xfrm>
            <a:off x="11172458" y="6414780"/>
            <a:ext cx="181343" cy="24826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200" name="Google Shape;196;p7"/>
          <p:cNvSpPr txBox="1"/>
          <p:nvPr/>
        </p:nvSpPr>
        <p:spPr>
          <a:xfrm>
            <a:off x="820541" y="2481858"/>
            <a:ext cx="3930768" cy="28160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/>
          <a:p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t>9 - Adults</a:t>
            </a:r>
          </a:p>
          <a:p>
            <a:pPr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t>13 - Young Adults</a:t>
            </a:r>
          </a:p>
          <a:p>
            <a:pPr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t>10 – Children</a:t>
            </a:r>
          </a:p>
          <a:p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t>To God be the Glory!</a:t>
            </a:r>
          </a:p>
        </p:txBody>
      </p:sp>
      <p:sp>
        <p:nvSpPr>
          <p:cNvPr id="201" name="Google Shape;197;p7"/>
          <p:cNvSpPr txBox="1"/>
          <p:nvPr/>
        </p:nvSpPr>
        <p:spPr>
          <a:xfrm>
            <a:off x="818079" y="1771102"/>
            <a:ext cx="10286991" cy="444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/>
          <a:p>
            <a:pPr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t>In 2023, we welcomed </a:t>
            </a:r>
            <a:r>
              <a:rPr>
                <a:solidFill>
                  <a:srgbClr val="FF0000"/>
                </a:solidFill>
              </a:rPr>
              <a:t>32</a:t>
            </a:r>
            <a:r>
              <a:t> new members to God’s family</a:t>
            </a:r>
          </a:p>
        </p:txBody>
      </p:sp>
      <p:pic>
        <p:nvPicPr>
          <p:cNvPr id="202" name="Google Shape;198;p7" descr="Google Shape;198;p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2339" y="2724305"/>
            <a:ext cx="5815463" cy="27650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10;p8"/>
          <p:cNvSpPr txBox="1"/>
          <p:nvPr/>
        </p:nvSpPr>
        <p:spPr>
          <a:xfrm>
            <a:off x="4084325" y="6414780"/>
            <a:ext cx="4023351" cy="2482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spAutoFit/>
          </a:bodyPr>
          <a:lstStyle>
            <a:lvl1pPr algn="ct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Calvary Baptist Church - Dr. Stephen J. Russell, Jr., Pastor</a:t>
            </a:r>
          </a:p>
        </p:txBody>
      </p:sp>
      <p:sp>
        <p:nvSpPr>
          <p:cNvPr id="207" name="Google Shape;207;p8"/>
          <p:cNvSpPr/>
          <p:nvPr/>
        </p:nvSpPr>
        <p:spPr>
          <a:xfrm>
            <a:off x="838199" y="802727"/>
            <a:ext cx="10378442" cy="53839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31538F"/>
            </a:solidFill>
            <a:miter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08" name="Google Shape;208;p8"/>
          <p:cNvSpPr txBox="1"/>
          <p:nvPr/>
        </p:nvSpPr>
        <p:spPr>
          <a:xfrm>
            <a:off x="3510284" y="742909"/>
            <a:ext cx="6898631" cy="7107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Achievement – Increase in Revenue</a:t>
            </a:r>
          </a:p>
        </p:txBody>
      </p:sp>
      <p:pic>
        <p:nvPicPr>
          <p:cNvPr id="209" name="Google Shape;209;p8" descr="Google Shape;209;p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581" y="208700"/>
            <a:ext cx="1149155" cy="421665"/>
          </a:xfrm>
          <a:prstGeom prst="rect">
            <a:avLst/>
          </a:prstGeom>
          <a:ln w="12700">
            <a:miter lim="400000"/>
          </a:ln>
        </p:spPr>
      </p:pic>
      <p:sp>
        <p:nvSpPr>
          <p:cNvPr id="210" name="Google Shape;211;p8"/>
          <p:cNvSpPr txBox="1">
            <a:spLocks noGrp="1"/>
          </p:cNvSpPr>
          <p:nvPr>
            <p:ph type="sldNum" sz="quarter" idx="2"/>
          </p:nvPr>
        </p:nvSpPr>
        <p:spPr>
          <a:xfrm>
            <a:off x="11095216" y="6414780"/>
            <a:ext cx="258584" cy="24826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211" name="Google Shape;212;p8"/>
          <p:cNvSpPr txBox="1"/>
          <p:nvPr/>
        </p:nvSpPr>
        <p:spPr>
          <a:xfrm>
            <a:off x="925902" y="2351226"/>
            <a:ext cx="3930769" cy="36796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/>
          <a:p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t>Due to your faith and commitment in giving, our 2023 revenues increased by</a:t>
            </a:r>
            <a:r>
              <a:rPr>
                <a:solidFill>
                  <a:srgbClr val="FF0000"/>
                </a:solidFill>
              </a:rPr>
              <a:t> 31% </a:t>
            </a:r>
            <a:r>
              <a:t>over 2022.</a:t>
            </a:r>
          </a:p>
          <a:p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algn="ctr"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t>To God be the Glory!</a:t>
            </a:r>
          </a:p>
        </p:txBody>
      </p:sp>
      <p:sp>
        <p:nvSpPr>
          <p:cNvPr id="212" name="Google Shape;213;p8"/>
          <p:cNvSpPr txBox="1"/>
          <p:nvPr/>
        </p:nvSpPr>
        <p:spPr>
          <a:xfrm>
            <a:off x="787883" y="1566207"/>
            <a:ext cx="10286991" cy="444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>
            <a:lvl1pPr algn="ctr">
              <a:defRPr sz="2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In 2023 our financials are trending in the right direction</a:t>
            </a:r>
          </a:p>
        </p:txBody>
      </p:sp>
      <p:pic>
        <p:nvPicPr>
          <p:cNvPr id="213" name="Google Shape;214;p8" descr="Google Shape;214;p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8424" y="2160711"/>
            <a:ext cx="6605118" cy="3954381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Google Shape;215;p8"/>
          <p:cNvSpPr/>
          <p:nvPr/>
        </p:nvSpPr>
        <p:spPr>
          <a:xfrm flipV="1">
            <a:off x="10151363" y="3200835"/>
            <a:ext cx="606553" cy="434559"/>
          </a:xfrm>
          <a:prstGeom prst="line">
            <a:avLst/>
          </a:prstGeom>
          <a:ln w="38100">
            <a:solidFill>
              <a:srgbClr val="FF0000"/>
            </a:solidFill>
            <a:miter/>
            <a:tailEnd type="triangle"/>
          </a:ln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27;p9"/>
          <p:cNvSpPr txBox="1"/>
          <p:nvPr/>
        </p:nvSpPr>
        <p:spPr>
          <a:xfrm>
            <a:off x="4084325" y="6414780"/>
            <a:ext cx="4023351" cy="2482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spAutoFit/>
          </a:bodyPr>
          <a:lstStyle>
            <a:lvl1pPr algn="ct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Calvary Baptist Church - Dr. Stephen J. Russell, Jr., Pastor</a:t>
            </a:r>
          </a:p>
        </p:txBody>
      </p:sp>
      <p:sp>
        <p:nvSpPr>
          <p:cNvPr id="219" name="Google Shape;224;p9"/>
          <p:cNvSpPr/>
          <p:nvPr/>
        </p:nvSpPr>
        <p:spPr>
          <a:xfrm>
            <a:off x="838199" y="802727"/>
            <a:ext cx="10378442" cy="53839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31538F"/>
            </a:solidFill>
            <a:miter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20" name="Google Shape;225;p9"/>
          <p:cNvSpPr txBox="1"/>
          <p:nvPr/>
        </p:nvSpPr>
        <p:spPr>
          <a:xfrm>
            <a:off x="4145284" y="716545"/>
            <a:ext cx="4419591" cy="7107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Operational Improvements</a:t>
            </a:r>
          </a:p>
        </p:txBody>
      </p:sp>
      <p:pic>
        <p:nvPicPr>
          <p:cNvPr id="221" name="Google Shape;226;p9" descr="Google Shape;226;p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581" y="208700"/>
            <a:ext cx="1149155" cy="421665"/>
          </a:xfrm>
          <a:prstGeom prst="rect">
            <a:avLst/>
          </a:prstGeom>
          <a:ln w="12700">
            <a:miter lim="400000"/>
          </a:ln>
        </p:spPr>
      </p:pic>
      <p:sp>
        <p:nvSpPr>
          <p:cNvPr id="222" name="Google Shape;228;p9"/>
          <p:cNvSpPr txBox="1">
            <a:spLocks noGrp="1"/>
          </p:cNvSpPr>
          <p:nvPr>
            <p:ph type="sldNum" sz="quarter" idx="2"/>
          </p:nvPr>
        </p:nvSpPr>
        <p:spPr>
          <a:xfrm>
            <a:off x="11095216" y="6414780"/>
            <a:ext cx="258584" cy="24826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223" name="Google Shape;229;p9"/>
          <p:cNvSpPr txBox="1"/>
          <p:nvPr/>
        </p:nvSpPr>
        <p:spPr>
          <a:xfrm>
            <a:off x="916361" y="2620273"/>
            <a:ext cx="8538132" cy="34546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/>
          <a:p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>
              <a:buClr>
                <a:srgbClr val="000000"/>
              </a:buClr>
              <a:buSzPts val="2400"/>
              <a:buAutoNum type="arabicPeriod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Ten ministries created ministry-specific strategic plans,  and goals for 2023 and 2024.</a:t>
            </a:r>
          </a:p>
          <a:p>
            <a:pPr marL="361950" indent="-209550"/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361950" indent="-209550"/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>
              <a:buClr>
                <a:srgbClr val="000000"/>
              </a:buClr>
              <a:buSzPts val="2400"/>
              <a:buAutoNum type="arabicPeriod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Initiated the implementation of new church management software (Planning Center) to replace Fellowship One.</a:t>
            </a:r>
          </a:p>
          <a:p>
            <a:pPr marL="336550" indent="-158750"/>
            <a:endParaRPr sz="2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30;p9"/>
          <p:cNvSpPr txBox="1"/>
          <p:nvPr/>
        </p:nvSpPr>
        <p:spPr>
          <a:xfrm>
            <a:off x="787883" y="1566207"/>
            <a:ext cx="10286991" cy="876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2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In addition to our strategic achievements, we also improved our internal processes</a:t>
            </a:r>
          </a:p>
        </p:txBody>
      </p:sp>
      <p:pic>
        <p:nvPicPr>
          <p:cNvPr id="225" name="Google Shape;231;p9" descr="Google Shape;231;p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8195" y="2369915"/>
            <a:ext cx="1580294" cy="15802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Google Shape;232;p9" descr="Google Shape;232;p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09176" y="4359211"/>
            <a:ext cx="1696062" cy="16960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778</Words>
  <Application>Microsoft Office PowerPoint</Application>
  <PresentationFormat>Widescreen</PresentationFormat>
  <Paragraphs>132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Calvary Baptist Church 2024 Church Conference January 20, 2024</vt:lpstr>
      <vt:lpstr>PowerPoint Presentation</vt:lpstr>
      <vt:lpstr>Strategic Accomplishments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 for All You Do!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Darron Johnson</dc:creator>
  <cp:lastModifiedBy>Darron Johnson</cp:lastModifiedBy>
  <cp:revision>2</cp:revision>
  <dcterms:modified xsi:type="dcterms:W3CDTF">2024-02-13T16:09:30Z</dcterms:modified>
</cp:coreProperties>
</file>